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1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E4701E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879" autoAdjust="0"/>
    <p:restoredTop sz="94660"/>
  </p:normalViewPr>
  <p:slideViewPr>
    <p:cSldViewPr>
      <p:cViewPr>
        <p:scale>
          <a:sx n="70" d="100"/>
          <a:sy n="70" d="100"/>
        </p:scale>
        <p:origin x="-276" y="-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6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86848" y="0"/>
            <a:ext cx="7570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5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WHAT HAPPENS WHEN MARKETS ARE NOT IN EQUILIBRIUM?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5-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EDITION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28800" y="373268"/>
            <a:ext cx="5486400" cy="871332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Price Ceiling</a:t>
            </a:r>
            <a:endParaRPr lang="en-US" cap="none" dirty="0"/>
          </a:p>
        </p:txBody>
      </p:sp>
      <p:sp>
        <p:nvSpPr>
          <p:cNvPr id="16" name="TextBox 15"/>
          <p:cNvSpPr txBox="1"/>
          <p:nvPr/>
        </p:nvSpPr>
        <p:spPr>
          <a:xfrm>
            <a:off x="457200" y="3124200"/>
            <a:ext cx="1905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rade Gothic LT Std Cn" pitchFamily="34" charset="0"/>
                <a:cs typeface="Times New Roman" pitchFamily="18" charset="0"/>
              </a:rPr>
              <a:t>Market-clearing price</a:t>
            </a:r>
            <a:endParaRPr lang="en-US" sz="1400" dirty="0">
              <a:latin typeface="Trade Gothic LT Std Cn" pitchFamily="34" charset="0"/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7200" y="3896380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rade Gothic LT Std Cn" pitchFamily="34" charset="0"/>
                <a:cs typeface="Times New Roman" pitchFamily="18" charset="0"/>
              </a:rPr>
              <a:t>Legal price ceiling set </a:t>
            </a:r>
          </a:p>
          <a:p>
            <a:r>
              <a:rPr lang="en-US" sz="1400" dirty="0" smtClean="0">
                <a:latin typeface="Trade Gothic LT Std Cn" pitchFamily="34" charset="0"/>
                <a:cs typeface="Times New Roman" pitchFamily="18" charset="0"/>
              </a:rPr>
              <a:t>below market price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1947446" y="1625986"/>
            <a:ext cx="4834354" cy="4046568"/>
            <a:chOff x="1947446" y="1625986"/>
            <a:chExt cx="4834354" cy="4046568"/>
          </a:xfrm>
        </p:grpSpPr>
        <p:sp>
          <p:nvSpPr>
            <p:cNvPr id="18" name="TextBox 17"/>
            <p:cNvSpPr txBox="1"/>
            <p:nvPr/>
          </p:nvSpPr>
          <p:spPr>
            <a:xfrm rot="16200000">
              <a:off x="1824816" y="1748616"/>
              <a:ext cx="58381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>
                  <a:latin typeface="Trade Gothic LT Std Cn" pitchFamily="34" charset="0"/>
                  <a:cs typeface="Times New Roman" pitchFamily="18" charset="0"/>
                </a:rPr>
                <a:t>Price</a:t>
              </a:r>
              <a:endParaRPr lang="en-US" sz="1600" b="1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720626" y="5334000"/>
              <a:ext cx="106117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Trade Gothic LT Std Cn" pitchFamily="34" charset="0"/>
                  <a:cs typeface="Times New Roman" pitchFamily="18" charset="0"/>
                </a:rPr>
                <a:t>Quantity</a:t>
              </a:r>
              <a:endParaRPr lang="en-US" sz="1600" b="1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2743200" y="3414932"/>
              <a:ext cx="1828800" cy="0"/>
            </a:xfrm>
            <a:prstGeom prst="line">
              <a:avLst/>
            </a:prstGeom>
            <a:ln w="31750"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2714625" y="5015803"/>
              <a:ext cx="3886200" cy="0"/>
            </a:xfrm>
            <a:prstGeom prst="line">
              <a:avLst/>
            </a:prstGeom>
            <a:ln w="34925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324226" y="2057400"/>
              <a:ext cx="2438400" cy="2667000"/>
            </a:xfrm>
            <a:prstGeom prst="line">
              <a:avLst/>
            </a:prstGeom>
            <a:ln w="34925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>
              <a:off x="3076136" y="2164653"/>
              <a:ext cx="3048000" cy="2438400"/>
            </a:xfrm>
            <a:prstGeom prst="line">
              <a:avLst/>
            </a:prstGeom>
            <a:ln w="34925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>
              <a:stCxn id="35" idx="0"/>
            </p:cNvCxnSpPr>
            <p:nvPr/>
          </p:nvCxnSpPr>
          <p:spPr>
            <a:xfrm>
              <a:off x="4572000" y="3380936"/>
              <a:ext cx="451" cy="1603117"/>
            </a:xfrm>
            <a:prstGeom prst="line">
              <a:avLst/>
            </a:prstGeom>
            <a:ln w="31750"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2743200" y="4084404"/>
              <a:ext cx="2362200" cy="16328"/>
            </a:xfrm>
            <a:prstGeom prst="line">
              <a:avLst/>
            </a:prstGeom>
            <a:ln w="31750"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>
              <a:off x="2729608" y="1707453"/>
              <a:ext cx="13592" cy="3293477"/>
            </a:xfrm>
            <a:prstGeom prst="line">
              <a:avLst/>
            </a:prstGeom>
            <a:ln w="34925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/>
            <p:cNvSpPr/>
            <p:nvPr/>
          </p:nvSpPr>
          <p:spPr>
            <a:xfrm>
              <a:off x="5791200" y="4267200"/>
              <a:ext cx="3513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latin typeface="Trade Gothic LT Std Cn" pitchFamily="34" charset="0"/>
                  <a:cs typeface="Times New Roman" pitchFamily="18" charset="0"/>
                </a:rPr>
                <a:t>D</a:t>
              </a:r>
              <a:endParaRPr lang="en-US" b="1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4524375" y="3380936"/>
              <a:ext cx="95250" cy="76200"/>
            </a:xfrm>
            <a:prstGeom prst="ellipse">
              <a:avLst/>
            </a:prstGeom>
            <a:solidFill>
              <a:srgbClr val="E470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" name="Straight Connector 2"/>
            <p:cNvCxnSpPr/>
            <p:nvPr/>
          </p:nvCxnSpPr>
          <p:spPr>
            <a:xfrm>
              <a:off x="3657600" y="4100732"/>
              <a:ext cx="0" cy="915071"/>
            </a:xfrm>
            <a:prstGeom prst="line">
              <a:avLst/>
            </a:prstGeom>
            <a:ln w="31750"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5164205" y="4068982"/>
              <a:ext cx="0" cy="915071"/>
            </a:xfrm>
            <a:prstGeom prst="line">
              <a:avLst/>
            </a:prstGeom>
            <a:ln w="31750"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43"/>
            <p:cNvSpPr/>
            <p:nvPr/>
          </p:nvSpPr>
          <p:spPr>
            <a:xfrm>
              <a:off x="5943600" y="1752600"/>
              <a:ext cx="3513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latin typeface="Trade Gothic LT Std Cn" pitchFamily="34" charset="0"/>
                  <a:cs typeface="Times New Roman" pitchFamily="18" charset="0"/>
                </a:rPr>
                <a:t>S</a:t>
              </a:r>
              <a:endParaRPr lang="en-US" b="1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429000" y="5159992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Qs</a:t>
              </a:r>
              <a:endParaRPr lang="en-GB" sz="1400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925704" y="5159992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 smtClean="0"/>
                <a:t>Qd</a:t>
              </a:r>
              <a:endParaRPr lang="en-GB" sz="1400" dirty="0"/>
            </a:p>
          </p:txBody>
        </p:sp>
      </p:grpSp>
    </p:spTree>
    <p:extLst>
      <p:ext uri="{BB962C8B-B14F-4D97-AF65-F5344CB8AC3E}">
        <p14:creationId xmlns="" xmlns:p14="http://schemas.microsoft.com/office/powerpoint/2010/main" val="361403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0" y="347868"/>
            <a:ext cx="5257800" cy="947532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Price Floor</a:t>
            </a:r>
            <a:endParaRPr lang="en-US" cap="none" dirty="0"/>
          </a:p>
        </p:txBody>
      </p:sp>
      <p:sp>
        <p:nvSpPr>
          <p:cNvPr id="51" name="TextBox 50"/>
          <p:cNvSpPr txBox="1"/>
          <p:nvPr/>
        </p:nvSpPr>
        <p:spPr>
          <a:xfrm>
            <a:off x="838200" y="3036607"/>
            <a:ext cx="1600200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rade Gothic LT Std Cn" pitchFamily="34" charset="0"/>
                <a:cs typeface="Times New Roman" pitchFamily="18" charset="0"/>
              </a:rPr>
              <a:t>Market-clearing price</a:t>
            </a:r>
            <a:endParaRPr lang="en-US" sz="1400" dirty="0">
              <a:latin typeface="Trade Gothic LT Std Cn" pitchFamily="34" charset="0"/>
              <a:cs typeface="Times New Roman" pitchFamily="18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62000" y="2198407"/>
            <a:ext cx="178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rade Gothic LT Std Cn" pitchFamily="34" charset="0"/>
                <a:cs typeface="Times New Roman" pitchFamily="18" charset="0"/>
              </a:rPr>
              <a:t>Legal price floor set above market price</a:t>
            </a:r>
          </a:p>
        </p:txBody>
      </p:sp>
      <p:grpSp>
        <p:nvGrpSpPr>
          <p:cNvPr id="64" name="Group 63"/>
          <p:cNvGrpSpPr/>
          <p:nvPr/>
        </p:nvGrpSpPr>
        <p:grpSpPr>
          <a:xfrm>
            <a:off x="1981200" y="1614593"/>
            <a:ext cx="4764223" cy="4057961"/>
            <a:chOff x="1981200" y="1614593"/>
            <a:chExt cx="4764223" cy="4057961"/>
          </a:xfrm>
        </p:grpSpPr>
        <p:sp>
          <p:nvSpPr>
            <p:cNvPr id="53" name="TextBox 52"/>
            <p:cNvSpPr txBox="1"/>
            <p:nvPr/>
          </p:nvSpPr>
          <p:spPr>
            <a:xfrm rot="16200000">
              <a:off x="1858570" y="1737223"/>
              <a:ext cx="58381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>
                  <a:latin typeface="Trade Gothic LT Std Cn" pitchFamily="34" charset="0"/>
                  <a:cs typeface="Times New Roman" pitchFamily="18" charset="0"/>
                </a:rPr>
                <a:t>Price</a:t>
              </a:r>
              <a:endParaRPr lang="en-US" sz="1600" b="1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15000" y="5334000"/>
              <a:ext cx="103042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Trade Gothic LT Std Cn" pitchFamily="34" charset="0"/>
                  <a:cs typeface="Times New Roman" pitchFamily="18" charset="0"/>
                </a:rPr>
                <a:t>Quantity</a:t>
              </a:r>
              <a:endParaRPr lang="en-US" sz="1600" b="1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514842" y="4984053"/>
              <a:ext cx="4587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>
                  <a:latin typeface="Trade Gothic LT Std Cn" pitchFamily="34" charset="0"/>
                  <a:cs typeface="Times New Roman" pitchFamily="18" charset="0"/>
                </a:rPr>
                <a:t>Qd</a:t>
              </a:r>
              <a:endParaRPr lang="en-US" sz="1600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576248" y="4984053"/>
              <a:ext cx="4587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Trade Gothic LT Std Cn" pitchFamily="34" charset="0"/>
                  <a:cs typeface="Times New Roman" pitchFamily="18" charset="0"/>
                </a:rPr>
                <a:t>Qs</a:t>
              </a:r>
              <a:endParaRPr lang="en-US" sz="1600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cxnSp>
          <p:nvCxnSpPr>
            <p:cNvPr id="41" name="Straight Connector 40"/>
            <p:cNvCxnSpPr/>
            <p:nvPr/>
          </p:nvCxnSpPr>
          <p:spPr>
            <a:xfrm>
              <a:off x="3339398" y="1936053"/>
              <a:ext cx="2438400" cy="2667000"/>
            </a:xfrm>
            <a:prstGeom prst="line">
              <a:avLst/>
            </a:prstGeom>
            <a:ln w="34925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>
              <a:off x="2963162" y="2164653"/>
              <a:ext cx="3048000" cy="2438400"/>
            </a:xfrm>
            <a:prstGeom prst="line">
              <a:avLst/>
            </a:prstGeom>
            <a:ln w="34925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2758372" y="3307653"/>
              <a:ext cx="1828800" cy="0"/>
            </a:xfrm>
            <a:prstGeom prst="line">
              <a:avLst/>
            </a:prstGeom>
            <a:ln w="31750"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4587172" y="3307653"/>
              <a:ext cx="451" cy="1676400"/>
            </a:xfrm>
            <a:prstGeom prst="line">
              <a:avLst/>
            </a:prstGeom>
            <a:ln w="31750"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2729797" y="5015803"/>
              <a:ext cx="3886200" cy="0"/>
            </a:xfrm>
            <a:prstGeom prst="line">
              <a:avLst/>
            </a:prstGeom>
            <a:ln w="34925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flipH="1">
              <a:off x="2744780" y="1707453"/>
              <a:ext cx="13592" cy="3293477"/>
            </a:xfrm>
            <a:prstGeom prst="line">
              <a:avLst/>
            </a:prstGeom>
            <a:ln w="34925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2743200" y="2350807"/>
              <a:ext cx="3048000" cy="11393"/>
            </a:xfrm>
            <a:prstGeom prst="line">
              <a:avLst/>
            </a:prstGeom>
            <a:ln w="31750"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5791200" y="4408207"/>
              <a:ext cx="381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Trade Gothic LT Std Cn" pitchFamily="34" charset="0"/>
                  <a:cs typeface="Times New Roman" pitchFamily="18" charset="0"/>
                </a:rPr>
                <a:t>D</a:t>
              </a:r>
              <a:endParaRPr lang="en-US" sz="1600" b="1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943600" y="1817407"/>
              <a:ext cx="381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Trade Gothic LT Std Cn" pitchFamily="34" charset="0"/>
                  <a:cs typeface="Times New Roman" pitchFamily="18" charset="0"/>
                </a:rPr>
                <a:t>S</a:t>
              </a:r>
              <a:endParaRPr lang="en-US" sz="1600" b="1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4540250" y="3265207"/>
              <a:ext cx="95250" cy="76200"/>
            </a:xfrm>
            <a:prstGeom prst="ellipse">
              <a:avLst/>
            </a:prstGeom>
            <a:solidFill>
              <a:srgbClr val="E470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" name="Straight Connector 56"/>
            <p:cNvCxnSpPr/>
            <p:nvPr/>
          </p:nvCxnSpPr>
          <p:spPr>
            <a:xfrm>
              <a:off x="3733800" y="2350807"/>
              <a:ext cx="0" cy="2664996"/>
            </a:xfrm>
            <a:prstGeom prst="line">
              <a:avLst/>
            </a:prstGeom>
            <a:ln w="31750"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>
              <a:off x="5793475" y="2354807"/>
              <a:ext cx="0" cy="2660996"/>
            </a:xfrm>
            <a:prstGeom prst="line">
              <a:avLst/>
            </a:prstGeom>
            <a:ln w="31750"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="" xmlns:p14="http://schemas.microsoft.com/office/powerpoint/2010/main" val="259969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400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Class Activity</a:t>
            </a:r>
            <a:endParaRPr lang="en-US" sz="3600" cap="none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Minimum wage</a:t>
            </a:r>
          </a:p>
          <a:p>
            <a:r>
              <a:rPr lang="en-US" dirty="0" smtClean="0"/>
              <a:t>Agriculture price minimums</a:t>
            </a:r>
          </a:p>
          <a:p>
            <a:r>
              <a:rPr lang="en-US" dirty="0" smtClean="0"/>
              <a:t>Rent control</a:t>
            </a:r>
          </a:p>
          <a:p>
            <a:r>
              <a:rPr lang="en-US" dirty="0" smtClean="0"/>
              <a:t>“Usury” laws on credit card loans, setting maximum interest rates</a:t>
            </a:r>
          </a:p>
          <a:p>
            <a:r>
              <a:rPr lang="en-US" dirty="0" smtClean="0"/>
              <a:t>Price controls on gasoline in the 1970s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Instructions:</a:t>
            </a:r>
          </a:p>
          <a:p>
            <a:r>
              <a:rPr lang="en-US" dirty="0" smtClean="0"/>
              <a:t>Decide whether each is a price floor or price ceiling.</a:t>
            </a:r>
          </a:p>
          <a:p>
            <a:r>
              <a:rPr lang="en-US" dirty="0" smtClean="0"/>
              <a:t>Decide whether consumers or producers would favor the control.</a:t>
            </a:r>
          </a:p>
          <a:p>
            <a:r>
              <a:rPr lang="en-US" dirty="0" smtClean="0"/>
              <a:t>Produce a market graph illustrating the result of this price control.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568337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31750">
          <a:solidFill>
            <a:srgbClr val="E4701E"/>
          </a:solidFill>
          <a:prstDash val="dash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1099</TotalTime>
  <Words>98</Words>
  <Application>Microsoft Office PowerPoint</Application>
  <PresentationFormat>On-screen Show (4:3)</PresentationFormat>
  <Paragraphs>29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Trade Gothic LT Std Extended</vt:lpstr>
      <vt:lpstr>Trade Gothic LT Std Cn</vt:lpstr>
      <vt:lpstr>Times New Roman</vt:lpstr>
      <vt:lpstr>Trade Gothic LT Std</vt:lpstr>
      <vt:lpstr>1_HSE_Lesson01_ms-comp</vt:lpstr>
      <vt:lpstr>Price Ceiling</vt:lpstr>
      <vt:lpstr>Price Floor</vt:lpstr>
      <vt:lpstr>Class Activity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5.1 Price Ceiling</dc:title>
  <dc:creator>Brett</dc:creator>
  <cp:lastModifiedBy>Stephenv</cp:lastModifiedBy>
  <cp:revision>45</cp:revision>
  <dcterms:created xsi:type="dcterms:W3CDTF">2014-02-17T16:24:39Z</dcterms:created>
  <dcterms:modified xsi:type="dcterms:W3CDTF">2014-06-02T15:13:33Z</dcterms:modified>
</cp:coreProperties>
</file>

<file path=docProps/thumbnail.jpeg>
</file>